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10"/>
  </p:notesMasterIdLst>
  <p:handoutMasterIdLst>
    <p:handoutMasterId r:id="rId211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085" r:id="rId142"/>
    <p:sldId id="1086" r:id="rId143"/>
    <p:sldId id="1087" r:id="rId144"/>
    <p:sldId id="1088" r:id="rId145"/>
    <p:sldId id="1089" r:id="rId146"/>
    <p:sldId id="1090" r:id="rId147"/>
    <p:sldId id="1091" r:id="rId148"/>
    <p:sldId id="1092" r:id="rId149"/>
    <p:sldId id="1093" r:id="rId150"/>
    <p:sldId id="1094" r:id="rId151"/>
    <p:sldId id="1095" r:id="rId152"/>
    <p:sldId id="1096" r:id="rId153"/>
    <p:sldId id="1097" r:id="rId154"/>
    <p:sldId id="1098" r:id="rId155"/>
    <p:sldId id="1099" r:id="rId156"/>
    <p:sldId id="1100" r:id="rId157"/>
    <p:sldId id="1132" r:id="rId158"/>
    <p:sldId id="1101" r:id="rId159"/>
    <p:sldId id="1102" r:id="rId160"/>
    <p:sldId id="1103" r:id="rId161"/>
    <p:sldId id="1104" r:id="rId162"/>
    <p:sldId id="1105" r:id="rId163"/>
    <p:sldId id="1116" r:id="rId164"/>
    <p:sldId id="1115" r:id="rId165"/>
    <p:sldId id="1117" r:id="rId166"/>
    <p:sldId id="1130" r:id="rId167"/>
    <p:sldId id="1131" r:id="rId168"/>
    <p:sldId id="1106" r:id="rId169"/>
    <p:sldId id="1107" r:id="rId170"/>
    <p:sldId id="1108" r:id="rId171"/>
    <p:sldId id="1109" r:id="rId172"/>
    <p:sldId id="1118" r:id="rId173"/>
    <p:sldId id="1121" r:id="rId174"/>
    <p:sldId id="1122" r:id="rId175"/>
    <p:sldId id="1119" r:id="rId176"/>
    <p:sldId id="1123" r:id="rId177"/>
    <p:sldId id="1126" r:id="rId178"/>
    <p:sldId id="1129" r:id="rId179"/>
    <p:sldId id="1125" r:id="rId180"/>
    <p:sldId id="1112" r:id="rId181"/>
    <p:sldId id="1128" r:id="rId182"/>
    <p:sldId id="1113" r:id="rId183"/>
    <p:sldId id="1114" r:id="rId184"/>
    <p:sldId id="1033" r:id="rId185"/>
    <p:sldId id="881" r:id="rId186"/>
    <p:sldId id="1031" r:id="rId187"/>
    <p:sldId id="1030" r:id="rId188"/>
    <p:sldId id="885" r:id="rId189"/>
    <p:sldId id="889" r:id="rId190"/>
    <p:sldId id="887" r:id="rId191"/>
    <p:sldId id="888" r:id="rId192"/>
    <p:sldId id="1016" r:id="rId193"/>
    <p:sldId id="999" r:id="rId194"/>
    <p:sldId id="1000" r:id="rId195"/>
    <p:sldId id="1001" r:id="rId196"/>
    <p:sldId id="1002" r:id="rId197"/>
    <p:sldId id="1003" r:id="rId198"/>
    <p:sldId id="1004" r:id="rId199"/>
    <p:sldId id="1005" r:id="rId200"/>
    <p:sldId id="1015" r:id="rId201"/>
    <p:sldId id="1007" r:id="rId202"/>
    <p:sldId id="1008" r:id="rId203"/>
    <p:sldId id="1009" r:id="rId204"/>
    <p:sldId id="1010" r:id="rId205"/>
    <p:sldId id="1011" r:id="rId206"/>
    <p:sldId id="1012" r:id="rId207"/>
    <p:sldId id="1013" r:id="rId208"/>
    <p:sldId id="1014" r:id="rId209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11" autoAdjust="0"/>
  </p:normalViewPr>
  <p:slideViewPr>
    <p:cSldViewPr snapToGrid="0">
      <p:cViewPr varScale="1">
        <p:scale>
          <a:sx n="111" d="100"/>
          <a:sy n="111" d="100"/>
        </p:scale>
        <p:origin x="-1596" y="-90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03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1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presProps" Target="presProps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notesMaster" Target="notesMasters/notesMaster1.xml"/><Relationship Id="rId215" Type="http://schemas.openxmlformats.org/officeDocument/2006/relationships/tableStyles" Target="tableStyle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Visio.Drawing.11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Visio.Drawing.11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Visio.Drawing.11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Visio.Drawing.11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void connect_GPSLocation (in position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disconnect_GPSLocation();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get_connection_GPSLocation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Visio.Drawing.11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Visio.Drawing.11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2010-6-29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Visio.Drawing.11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Visio.Drawing.11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Visio.Drawing.11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Rich API for configuring behavior and Quality of Service (QoS)</a:t>
            </a:r>
          </a:p>
          <a:p>
            <a:pPr eaLnBrk="1" hangingPunct="1"/>
            <a:r>
              <a:rPr lang="en-US" smtClean="0"/>
              <a:t>Flexibility and robustness comes at the price of increased complexity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The basic ports are grouped into three categories:  </a:t>
            </a:r>
            <a:r>
              <a:rPr lang="en-US" i="1" smtClean="0"/>
              <a:t>Data Access – Publishing, Data Access – Subscribing, </a:t>
            </a:r>
            <a:r>
              <a:rPr lang="en-US" smtClean="0"/>
              <a:t>and </a:t>
            </a:r>
            <a:r>
              <a:rPr lang="en-US" i="1" smtClean="0"/>
              <a:t>Status Access</a:t>
            </a:r>
            <a:endParaRPr lang="en-US" smtClean="0"/>
          </a:p>
          <a:p>
            <a:pPr eaLnBrk="1" hangingPunct="1"/>
            <a:r>
              <a:rPr lang="en-US" b="1" smtClean="0"/>
              <a:t>Data Access – Publishing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Writer</a:t>
            </a:r>
            <a:r>
              <a:rPr lang="en-US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Updater</a:t>
            </a:r>
            <a:r>
              <a:rPr lang="en-US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porttype DDS_Write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uses DDS::DataWriter dds_entity;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Gathers connectors for all roles in a given use pattern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One or more DDS4CCM Extended Ports (as mirrorports)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Configuration meta-data (domain ID, topic name, QoS profiles)</a:t>
            </a:r>
          </a:p>
          <a:p>
            <a:pPr eaLnBrk="1" hangingPunct="1"/>
            <a:r>
              <a:rPr lang="en-US" sz="2000" smtClean="0"/>
              <a:t>Two standard defined ‘base connectors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DDS_Base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DDS_TopicBase</a:t>
            </a:r>
          </a:p>
          <a:p>
            <a:pPr eaLnBrk="1" hangingPunct="1"/>
            <a:r>
              <a:rPr lang="en-US" sz="2000" smtClean="0"/>
              <a:t>Two standard defined connectors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Visio.Drawing.11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29839" y="1119499"/>
            <a:ext cx="535821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CCM_DDS {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Typed &lt;typename T, sequence&lt;T&gt; TSeq&gt;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     in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raises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/*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330893" y="1009413"/>
            <a:ext cx="3137989" cy="340519"/>
          </a:xfrm>
          <a:prstGeom prst="wedgeRoundRectCallout">
            <a:avLst>
              <a:gd name="adj1" fmla="val -128319"/>
              <a:gd name="adj2" fmla="val 7814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local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(in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 datum, </a:t>
            </a:r>
            <a:endParaRPr lang="en-US" altLang="zh-CN" sz="12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/*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  <a:endParaRPr lang="en-US" altLang="zh-CN" sz="12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Hello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new_msg.msg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writer-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::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ccm_activate</a:t>
            </a:r>
            <a:r>
              <a:rPr lang="en-US" sz="140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This passes the </a:t>
            </a:r>
            <a:r>
              <a:rPr lang="en-US" sz="1400" dirty="0" smtClean="0"/>
              <a:t>Hello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over the local interface to the connector.  All DDS setup (domain, </a:t>
            </a:r>
            <a:r>
              <a:rPr lang="en-US" sz="1400" dirty="0" err="1"/>
              <a:t>QoS</a:t>
            </a:r>
            <a:r>
              <a:rPr lang="en-US" sz="140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391255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Obtaining the writer interface of the </a:t>
            </a:r>
            <a:r>
              <a:rPr lang="en-US" sz="1600" dirty="0" smtClean="0"/>
              <a:t>DDS4CCM </a:t>
            </a:r>
            <a:r>
              <a:rPr lang="en-US" sz="1400" dirty="0" smtClean="0"/>
              <a:t>connector.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Hello_DDS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component Receiver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uses Hello::Reader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read_message_data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uses 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ListenerControl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read_message_control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provides Hello::Listener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read_message_listener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uses 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DataReader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read_message_dds_entity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provides 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PortStatusListener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read_message_status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784225" y="3213100"/>
            <a:ext cx="6437313" cy="223838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7765" name="Rectangle 6"/>
          <p:cNvSpPr>
            <a:spLocks noChangeArrowheads="1"/>
          </p:cNvSpPr>
          <p:nvPr/>
        </p:nvSpPr>
        <p:spPr bwMode="auto">
          <a:xfrm>
            <a:off x="784225" y="2592388"/>
            <a:ext cx="6424613" cy="56991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7766" name="Rounded Rectangular Callout 7"/>
          <p:cNvSpPr>
            <a:spLocks noChangeArrowheads="1"/>
          </p:cNvSpPr>
          <p:nvPr/>
        </p:nvSpPr>
        <p:spPr bwMode="auto">
          <a:xfrm>
            <a:off x="4046538" y="1157288"/>
            <a:ext cx="4792662" cy="1022350"/>
          </a:xfrm>
          <a:prstGeom prst="wedgeRoundRectCallout">
            <a:avLst>
              <a:gd name="adj1" fmla="val -51787"/>
              <a:gd name="adj2" fmla="val 9054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May be used by the receiver to either poll for new updates or configure the types of updates provided to the Listener</a:t>
            </a: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2825750" y="5241925"/>
            <a:ext cx="4856163" cy="715963"/>
          </a:xfrm>
          <a:prstGeom prst="wedgeRoundRectCallout">
            <a:avLst>
              <a:gd name="adj1" fmla="val -39037"/>
              <a:gd name="adj2" fmla="val -22039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4038600" y="4108450"/>
            <a:ext cx="5105400" cy="715963"/>
          </a:xfrm>
          <a:prstGeom prst="wedgeRoundRectCallout">
            <a:avLst>
              <a:gd name="adj1" fmla="val 10384"/>
              <a:gd name="adj2" fmla="val -15511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Pushes new instance updates to the receiver upon receipt</a:t>
            </a:r>
          </a:p>
        </p:txBody>
      </p:sp>
      <p:sp>
        <p:nvSpPr>
          <p:cNvPr id="117769" name="Rounded Rectangular Callout 9"/>
          <p:cNvSpPr>
            <a:spLocks noChangeArrowheads="1"/>
          </p:cNvSpPr>
          <p:nvPr/>
        </p:nvSpPr>
        <p:spPr bwMode="auto">
          <a:xfrm>
            <a:off x="0" y="4432300"/>
            <a:ext cx="2789238" cy="1941513"/>
          </a:xfrm>
          <a:prstGeom prst="wedgeRoundRectCallout">
            <a:avLst>
              <a:gd name="adj1" fmla="val 8630"/>
              <a:gd name="adj2" fmla="val -8758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The IDL representation of the DataReader entity associated with this connector.  Used to access more advanced features. </a:t>
            </a:r>
          </a:p>
        </p:txBody>
      </p:sp>
      <p:sp>
        <p:nvSpPr>
          <p:cNvPr id="117770" name="Rectangle 10"/>
          <p:cNvSpPr>
            <a:spLocks noChangeArrowheads="1"/>
          </p:cNvSpPr>
          <p:nvPr/>
        </p:nvSpPr>
        <p:spPr bwMode="auto">
          <a:xfrm>
            <a:off x="787400" y="3489325"/>
            <a:ext cx="6437313" cy="223838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787400" y="3787775"/>
            <a:ext cx="6437313" cy="22542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4" grpId="0" animBg="1"/>
      <p:bldP spid="117765" grpId="0" animBg="1"/>
      <p:bldP spid="117766" grpId="0" animBg="1"/>
      <p:bldP spid="117767" grpId="0" animBg="1"/>
      <p:bldP spid="117768" grpId="0" animBg="1"/>
      <p:bldP spid="117769" grpId="0" animBg="1"/>
      <p:bldP spid="117770" grpId="0" animBg="1"/>
      <p:bldP spid="117771" grpId="0" animBg="1"/>
      <p:bldP spid="1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0" y="1066800"/>
            <a:ext cx="4470400" cy="19367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 Hello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interface Listener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void on_data (in string an_instance,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        in ReadInfo info);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19613" y="2452688"/>
            <a:ext cx="4624387" cy="3732212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class RawListener_exec_i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::CCM_DDS::CCM_Listener,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::CORBA::LocalObject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public: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virtual void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on_data (const char * an_instance,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const ::CCM_DDS::ReadInfo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printf (“Received message &lt;%s&gt;\n”,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  an_instance);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05208"/>
              <a:gd name="adj2" fmla="val 2457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3235325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 Receiver_exec_i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public virtual Receiver_Exec,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public virtual ::CORBA::LocalObject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::Hello::CCM_Listener_ptr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get_read_message_listener 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RawListener_exec_i ();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911225" y="5888038"/>
            <a:ext cx="3021013" cy="969962"/>
          </a:xfrm>
          <a:prstGeom prst="wedgeRoundRectCallout">
            <a:avLst>
              <a:gd name="adj1" fmla="val -1560"/>
              <a:gd name="adj2" fmla="val -12557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Component executor read_message_listener navigation method.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animBg="1"/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$CIAO_ROOT/connectors/dds4ccm/examples/Hello</a:t>
            </a:r>
          </a:p>
          <a:p>
            <a:pPr eaLnBrk="1" hangingPunct="1"/>
            <a:r>
              <a:rPr lang="en-US" smtClean="0"/>
              <a:t>A full implementation has been created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smtClean="0"/>
              <a:t>Multiple test scenarios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8194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24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38800" y="3733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sp>
        <p:nvSpPr>
          <p:cNvPr id="18739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environment variable DDS4CCM_NDDS_LOG_VERBOSITY controls the output of RTI NDDS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71500" y="2309813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RTI 4.5b Rev 01 is the only supported DDS implementation. 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167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Visio.Drawing.11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“MyFoo“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“MyFoo”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exception InternalError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string error_string;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interface MyFoo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foo (in string in_str, out string answer)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raises (InternalError);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attribute short rw_attrib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getraises (InternalError)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setraises (InternalError;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(2/2)</a:t>
            </a: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smtClean="0"/>
              <a:t>Sender component</a:t>
            </a:r>
          </a:p>
          <a:p>
            <a:r>
              <a:rPr lang="en-US" smtClean="0"/>
              <a:t>Receiver component</a:t>
            </a:r>
          </a:p>
          <a:p>
            <a:r>
              <a:rPr lang="en-US" smtClean="0"/>
              <a:t>AMI connector </a:t>
            </a:r>
          </a:p>
          <a:p>
            <a:r>
              <a:rPr lang="en-US" smtClean="0"/>
              <a:t>Deployment plan for these 3 components</a:t>
            </a:r>
            <a:br>
              <a:rPr lang="en-US" smtClean="0"/>
            </a:br>
            <a:endParaRPr lang="en-US" smtClean="0"/>
          </a:p>
          <a:p>
            <a:endParaRPr lang="en-US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183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2010-6-29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188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191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Visio.Drawing.11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Visio.Drawing.11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Visio.Drawing.11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Visio.Drawing.11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Visio.Drawing.11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Visio.Drawing.11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Visio.Drawing.11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2010-6-29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199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Visio.Drawing.11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Visio.Drawing.11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Visio.Drawing.11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Visio.Drawing.11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Visio.Drawing.11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Visio.Drawing.11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Visio.Drawing.11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Visio.Drawing.11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Visio.Drawing.11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Visio.Drawing.11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Visio.Drawing.11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Visio.Drawing.11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Visio.Drawing.11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Visio.Drawing.11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Visio.Drawing.11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Visio.Drawing.11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Visio.Drawing.11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Visio.Drawing.11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Visio.Drawing.11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Visio.Drawing.11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Visio.Drawing.11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Visio.Drawing.11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Visio.Drawing.11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2010-6-29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Visio.Drawing.11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Visio.Drawing.11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Visio.Drawing.11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Visio.Drawing.11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2010-6-29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2010-6-29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Visio.Drawing.11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Visio.Drawing.11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Visio.Drawing.11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Visio.Drawing.11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2010-6-29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Visio.Drawing.11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2010-6-29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Visio.Drawing.11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Visio.Drawing.11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Visio.Drawing.11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Visio.Drawing.11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2010-6-29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Visio.Drawing.11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Visio.Drawing.11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Visio.Drawing.11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54297</TotalTime>
  <Words>14742</Words>
  <Application>Microsoft Office PowerPoint</Application>
  <PresentationFormat>On-screen Show (4:3)</PresentationFormat>
  <Paragraphs>3640</Paragraphs>
  <Slides>207</Slides>
  <Notes>98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207</vt:i4>
      </vt:variant>
    </vt:vector>
  </HeadingPairs>
  <TitlesOfParts>
    <vt:vector size="213" baseType="lpstr">
      <vt:lpstr>DOC-Traditional</vt:lpstr>
      <vt:lpstr>Capsules</vt:lpstr>
      <vt:lpstr>Visio</vt:lpstr>
      <vt:lpstr>Microsoft Office Visio Drawing</vt:lpstr>
      <vt:lpstr>Document</vt:lpstr>
      <vt:lpstr>Clip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Slide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Slide 12</vt:lpstr>
      <vt:lpstr>Slide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Slide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Slide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Slide 40</vt:lpstr>
      <vt:lpstr>Component &amp; Home for Simple HelloWorld</vt:lpstr>
      <vt:lpstr>The Client OMG IDL Mapping</vt:lpstr>
      <vt:lpstr>Simple Client for HelloWorld Component</vt:lpstr>
      <vt:lpstr>Slide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Slide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Slide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Slide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Slide 114</vt:lpstr>
      <vt:lpstr>Overview of Deployment &amp; Configuration Process </vt:lpstr>
      <vt:lpstr>Component Configuration Problem </vt:lpstr>
      <vt:lpstr>CCM Configuration Concept &amp; Solution</vt:lpstr>
      <vt:lpstr>Slide 118</vt:lpstr>
      <vt:lpstr>OMG Component Deployment &amp; Configuration Spec (1/2)</vt:lpstr>
      <vt:lpstr>OMG Component Deployment &amp; Configuration Spec (1/2)</vt:lpstr>
      <vt:lpstr>Slide 121</vt:lpstr>
      <vt:lpstr>Slide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Implementation remarks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Overview of the implied ports</vt:lpstr>
      <vt:lpstr>Slide 179</vt:lpstr>
      <vt:lpstr>Slide 180</vt:lpstr>
      <vt:lpstr>Slide 181</vt:lpstr>
      <vt:lpstr>Slide 182</vt:lpstr>
      <vt:lpstr>Slide 183</vt:lpstr>
      <vt:lpstr>Overview of CIAO</vt:lpstr>
      <vt:lpstr>CIAO Status</vt:lpstr>
      <vt:lpstr>Slide 186</vt:lpstr>
      <vt:lpstr>Slide 187</vt:lpstr>
      <vt:lpstr>Slide 188</vt:lpstr>
      <vt:lpstr>Tutorial Summary</vt:lpstr>
      <vt:lpstr>Additional Information on CORBA &amp; CCM</vt:lpstr>
      <vt:lpstr>Slide 191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Slide 199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Johnny</cp:lastModifiedBy>
  <cp:revision>3290</cp:revision>
  <dcterms:created xsi:type="dcterms:W3CDTF">2002-03-21T05:07:33Z</dcterms:created>
  <dcterms:modified xsi:type="dcterms:W3CDTF">2010-06-29T14:38:24Z</dcterms:modified>
</cp:coreProperties>
</file>